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7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5"/>
    <p:sldMasterId id="2147483798" r:id="rId6"/>
    <p:sldMasterId id="2147483811" r:id="rId7"/>
    <p:sldMasterId id="2147483821" r:id="rId8"/>
    <p:sldMasterId id="2147483831" r:id="rId9"/>
    <p:sldMasterId id="2147483835" r:id="rId10"/>
    <p:sldMasterId id="2147483846" r:id="rId11"/>
    <p:sldMasterId id="2147483864" r:id="rId12"/>
    <p:sldMasterId id="2147483876" r:id="rId13"/>
  </p:sldMasterIdLst>
  <p:notesMasterIdLst>
    <p:notesMasterId r:id="rId22"/>
  </p:notesMasterIdLst>
  <p:handoutMasterIdLst>
    <p:handoutMasterId r:id="rId23"/>
  </p:handoutMasterIdLst>
  <p:sldIdLst>
    <p:sldId id="311" r:id="rId14"/>
    <p:sldId id="793" r:id="rId15"/>
    <p:sldId id="795" r:id="rId16"/>
    <p:sldId id="796" r:id="rId17"/>
    <p:sldId id="799" r:id="rId18"/>
    <p:sldId id="797" r:id="rId19"/>
    <p:sldId id="801" r:id="rId20"/>
    <p:sldId id="352" r:id="rId21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5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B3B3"/>
    <a:srgbClr val="FFD5D5"/>
    <a:srgbClr val="D3E1F9"/>
    <a:srgbClr val="800000"/>
    <a:srgbClr val="EDEDF9"/>
    <a:srgbClr val="426B7E"/>
    <a:srgbClr val="538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97630" autoAdjust="0"/>
  </p:normalViewPr>
  <p:slideViewPr>
    <p:cSldViewPr snapToGrid="0">
      <p:cViewPr varScale="1">
        <p:scale>
          <a:sx n="72" d="100"/>
          <a:sy n="72" d="100"/>
        </p:scale>
        <p:origin x="64" y="196"/>
      </p:cViewPr>
      <p:guideLst>
        <p:guide orient="horz" pos="1596"/>
        <p:guide pos="2880"/>
      </p:guideLst>
    </p:cSldViewPr>
  </p:slideViewPr>
  <p:outlineViewPr>
    <p:cViewPr>
      <p:scale>
        <a:sx n="33" d="100"/>
        <a:sy n="33" d="100"/>
      </p:scale>
      <p:origin x="0" y="168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Master" Target="slideMasters/slideMaster9.xml"/><Relationship Id="rId18" Type="http://schemas.openxmlformats.org/officeDocument/2006/relationships/slide" Target="slides/slide5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4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2.xml"/><Relationship Id="rId23" Type="http://schemas.openxmlformats.org/officeDocument/2006/relationships/handoutMaster" Target="handoutMasters/handout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6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061554-79B1-43D5-B712-8BA402F13B09}" type="datetimeFigureOut">
              <a:rPr lang="en-US"/>
              <a:pPr>
                <a:defRPr/>
              </a:pPr>
              <a:t>10/8/2018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13214A3-F55E-4425-A9F1-18EC50C7DB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596FAD-C115-4A90-B722-DF34FBCA2945}" type="datetimeFigureOut">
              <a:rPr lang="en-US"/>
              <a:pPr>
                <a:defRPr/>
              </a:pPr>
              <a:t>10/8/2018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BD88C55-3342-4FE0-B1BA-A6689AB29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D40C67-144C-4DC1-B712-0A27AC13FB5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5.bin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aseline="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0" y="4894263"/>
            <a:ext cx="457200" cy="184150"/>
          </a:xfrm>
          <a:prstGeom prst="rect">
            <a:avLst/>
          </a:prstGeom>
          <a:noFill/>
        </p:spPr>
        <p:txBody>
          <a:bodyPr lIns="36000" tIns="0" rIns="0" bIns="0">
            <a:spAutoFit/>
          </a:bodyPr>
          <a:lstStyle/>
          <a:p>
            <a:pPr marL="176213" indent="-176213">
              <a:spcBef>
                <a:spcPts val="0"/>
              </a:spcBef>
              <a:defRPr/>
            </a:pPr>
            <a:fld id="{B0C95CD4-D927-4574-9B5D-4DD2B3070551}" type="slidenum">
              <a:rPr lang="fr-FR" sz="1200">
                <a:solidFill>
                  <a:schemeClr val="tx2"/>
                </a:solidFill>
                <a:latin typeface="+mn-lt"/>
                <a:cs typeface="Nokia Pure Headline Light"/>
              </a:rPr>
              <a:pPr marL="176213" indent="-176213">
                <a:spcBef>
                  <a:spcPts val="0"/>
                </a:spcBef>
                <a:defRPr/>
              </a:pPr>
              <a:t>‹#›</a:t>
            </a:fld>
            <a:endParaRPr lang="en-US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6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001135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001135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l"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>
              <a:defRPr/>
            </a:pPr>
            <a:fld id="{3430165C-AEAF-4BE6-8301-96637466F6EE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>
                <a:defRPr/>
              </a:pPr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657225" y="4816475"/>
            <a:ext cx="18002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5" name="Picture 10"/>
          <p:cNvPicPr>
            <a:picLocks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880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5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26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71463" y="4741863"/>
            <a:ext cx="8585200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>
              <a:defRPr/>
            </a:pPr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Verizon New Logo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51688" y="4764088"/>
            <a:ext cx="69691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31825" y="4616450"/>
            <a:ext cx="3382963" cy="293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>
              <a:solidFill>
                <a:schemeClr val="accent4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352425" y="4783138"/>
            <a:ext cx="3322638" cy="177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>
              <a:solidFill>
                <a:schemeClr val="accent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1" hangingPunct="1">
              <a:defRPr sz="800">
                <a:solidFill>
                  <a:srgbClr val="FFFFFF"/>
                </a:solidFill>
                <a:latin typeface="Nokia Pure Text" panose="020B0504040602060303" pitchFamily="34" charset="0"/>
                <a:ea typeface="Nokia Pure Text" panose="020B05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1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 txBox="1">
            <a:spLocks/>
          </p:cNvSpPr>
          <p:nvPr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4F15458-EFE2-4828-84FC-8CA8DEBD30F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5" y="4816475"/>
            <a:ext cx="1800225" cy="122238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pic>
        <p:nvPicPr>
          <p:cNvPr id="8" name="Picture 2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2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l"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8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5"/>
          <p:cNvSpPr txBox="1">
            <a:spLocks/>
          </p:cNvSpPr>
          <p:nvPr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4CB5DE90-ACAB-4556-B8C9-74A0355F50C0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5" y="4816475"/>
            <a:ext cx="1800225" cy="122238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pic>
        <p:nvPicPr>
          <p:cNvPr id="11" name="Picture 2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9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 algn="l"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9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3A6E97F-689C-4769-830F-9179E83CB965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5" y="4816475"/>
            <a:ext cx="1800225" cy="122238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pic>
        <p:nvPicPr>
          <p:cNvPr id="8" name="Picture 2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aseline="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2000"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2000" baseline="0"/>
            </a:lvl1pPr>
            <a:lvl2pPr marL="0" indent="0">
              <a:spcAft>
                <a:spcPts val="600"/>
              </a:spcAft>
              <a:buNone/>
              <a:defRPr sz="18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48.xml"/><Relationship Id="rId15" Type="http://schemas.openxmlformats.org/officeDocument/2006/relationships/image" Target="../media/image10.emf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oleObject" Target="../embeddings/oleObject1.bin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3323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13336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70838" y="4851400"/>
            <a:ext cx="860425" cy="1270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49225" y="4962525"/>
            <a:ext cx="508000" cy="1539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fld id="{B929CFED-2448-4EAD-85B6-7EDA2545ECBE}" type="slidenum">
              <a:rPr lang="en-GB" sz="1000">
                <a:solidFill>
                  <a:schemeClr val="bg2"/>
                </a:solidFill>
                <a:latin typeface="+mn-lt"/>
                <a:cs typeface="Arial" charset="0"/>
              </a:rPr>
              <a:pPr>
                <a:defRPr/>
              </a:pPr>
              <a:t>‹#›</a:t>
            </a:fld>
            <a:endParaRPr lang="en-GB" sz="10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1" r:id="rId1"/>
    <p:sldLayoutId id="2147484462" r:id="rId2"/>
    <p:sldLayoutId id="2147484463" r:id="rId3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34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7338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4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800" y="47879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74925" cy="217488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3GPP SA2 </a:t>
            </a:r>
            <a:r>
              <a:rPr lang="en-US" dirty="0" err="1"/>
              <a:t>Tdoc</a:t>
            </a:r>
            <a:r>
              <a:rPr lang="en-US" dirty="0"/>
              <a:t> S2-1810419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5371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7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60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5385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800" y="4787900"/>
            <a:ext cx="6078538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4" r:id="rId1"/>
    <p:sldLayoutId id="2147484465" r:id="rId2"/>
    <p:sldLayoutId id="2147484466" r:id="rId3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225131" y="4918075"/>
            <a:ext cx="241536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Nokia Pure Text Light"/>
                <a:cs typeface="Arial" charset="0"/>
              </a:rPr>
              <a:t>3GPP SA2 </a:t>
            </a:r>
            <a:r>
              <a:rPr lang="en-GB" sz="1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Nokia Pure Text Light"/>
                <a:cs typeface="Arial" charset="0"/>
              </a:rPr>
              <a:t>Tdoc</a:t>
            </a:r>
            <a:r>
              <a:rPr lang="en-GB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Nokia Pure Text Light"/>
                <a:cs typeface="Arial" charset="0"/>
              </a:rPr>
              <a:t> S2-1810419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7" r:id="rId1"/>
    <p:sldLayoutId id="2147484497" r:id="rId2"/>
    <p:sldLayoutId id="2147484498" r:id="rId3"/>
    <p:sldLayoutId id="2147484499" r:id="rId4"/>
    <p:sldLayoutId id="2147484516" r:id="rId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</a:endParaRPr>
          </a:p>
        </p:txBody>
      </p:sp>
      <p:sp>
        <p:nvSpPr>
          <p:cNvPr id="17419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742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31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800" y="4787900"/>
            <a:ext cx="6078538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9" r:id="rId2"/>
    <p:sldLayoutId id="2147484470" r:id="rId3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1C88074-42A9-4A8A-A4A1-0CCD3716D3D0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5" y="4816475"/>
            <a:ext cx="1800225" cy="122238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001135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8438" name="Picture 2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71" r:id="rId1"/>
    <p:sldLayoutId id="2147484472" r:id="rId2"/>
    <p:sldLayoutId id="2147484500" r:id="rId3"/>
    <p:sldLayoutId id="2147484473" r:id="rId4"/>
    <p:sldLayoutId id="2147484474" r:id="rId5"/>
    <p:sldLayoutId id="2147484475" r:id="rId6"/>
    <p:sldLayoutId id="2147484476" r:id="rId7"/>
    <p:sldLayoutId id="2147484477" r:id="rId8"/>
    <p:sldLayoutId id="2147484478" r:id="rId9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>
              <a:lnSpc>
                <a:spcPct val="90000"/>
              </a:lnSpc>
              <a:spcAft>
                <a:spcPts val="600"/>
              </a:spcAft>
              <a:buSzPct val="100000"/>
              <a:defRPr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4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solidFill>
                  <a:srgbClr val="001135"/>
                </a:solidFill>
                <a:latin typeface="Nokia Pure Text Light" panose="020B03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419100" y="4827588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>
              <a:defRPr/>
            </a:pPr>
            <a:fld id="{2542993F-41B1-4A7D-AEE6-CB5AF1940672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>
                <a:defRPr/>
              </a:pPr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657225" y="4827588"/>
            <a:ext cx="1800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19463" name="Picture 41"/>
          <p:cNvPicPr>
            <a:picLocks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8035925" y="4816475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7" descr="Verizon New Logo.png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7013575" y="4724400"/>
            <a:ext cx="102235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01" r:id="rId1"/>
    <p:sldLayoutId id="2147484502" r:id="rId2"/>
    <p:sldLayoutId id="2147484503" r:id="rId3"/>
    <p:sldLayoutId id="2147484479" r:id="rId4"/>
    <p:sldLayoutId id="2147484480" r:id="rId5"/>
    <p:sldLayoutId id="2147484504" r:id="rId6"/>
    <p:sldLayoutId id="2147484481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14" imgW="360" imgH="360" progId="">
                  <p:embed/>
                </p:oleObj>
              </mc:Choice>
              <mc:Fallback>
                <p:oleObj name="think-cell Slide" r:id="rId14" imgW="360" imgH="3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ED8AAA3-6EB2-4070-8A9A-1EF32CB3F694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5" y="4816475"/>
            <a:ext cx="1800225" cy="122238"/>
          </a:xfrm>
          <a:prstGeom prst="rect">
            <a:avLst/>
          </a:prstGeom>
          <a:noFill/>
        </p:spPr>
        <p:txBody>
          <a:bodyPr lIns="0" tIns="0" rIns="0" bIns="0" anchor="b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001135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2" name="Picture 2"/>
          <p:cNvPicPr>
            <a:picLocks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83" r:id="rId2"/>
    <p:sldLayoutId id="2147484513" r:id="rId3"/>
    <p:sldLayoutId id="2147484484" r:id="rId4"/>
    <p:sldLayoutId id="2147484514" r:id="rId5"/>
    <p:sldLayoutId id="2147484485" r:id="rId6"/>
    <p:sldLayoutId id="2147484486" r:id="rId7"/>
    <p:sldLayoutId id="2147484487" r:id="rId8"/>
    <p:sldLayoutId id="2147484488" r:id="rId9"/>
    <p:sldLayoutId id="2147484515" r:id="rId10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itchFamily="34" charset="0"/>
          <a:ea typeface="Nokia Pure Headline Ultra Light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20491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49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1106488" y="48212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08/10/2018</a:t>
            </a:fld>
            <a:endParaRPr lang="en-GB" sz="80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196850" y="4818063"/>
            <a:ext cx="144463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450AC043-A7B6-44A4-912A-CCC2250D5A03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20506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2125" y="4849813"/>
            <a:ext cx="6078538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© Nokia 2016   - </a:t>
            </a:r>
            <a:r>
              <a:rPr lang="en-GB" sz="800" err="1">
                <a:solidFill>
                  <a:schemeClr val="bg2"/>
                </a:solidFill>
                <a:latin typeface="+mn-lt"/>
                <a:cs typeface="Arial" charset="0"/>
              </a:rPr>
              <a:t>DocID</a:t>
            </a:r>
            <a:endParaRPr lang="en-GB" sz="8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800" y="4832350"/>
            <a:ext cx="6078538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9" r:id="rId1"/>
    <p:sldLayoutId id="2147484490" r:id="rId2"/>
    <p:sldLayoutId id="2147484491" r:id="rId3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79388"/>
            <a:ext cx="8243887" cy="2254250"/>
          </a:xfrm>
        </p:spPr>
        <p:txBody>
          <a:bodyPr/>
          <a:lstStyle/>
          <a:p>
            <a:pPr eaLnBrk="1" hangingPunct="1"/>
            <a:r>
              <a:rPr lang="en-US" sz="4400" dirty="0"/>
              <a:t>R16 ETSUN / debate on objective 1</a:t>
            </a:r>
          </a:p>
          <a:p>
            <a:pPr eaLnBrk="1" hangingPunct="1"/>
            <a:r>
              <a:rPr lang="en-US" sz="4400" dirty="0"/>
              <a:t>S2-1810419</a:t>
            </a:r>
          </a:p>
          <a:p>
            <a:pPr eaLnBrk="1" hangingPunct="1"/>
            <a:endParaRPr lang="en-US" sz="4400" dirty="0">
              <a:ea typeface="ヒラギノ角ゴ Pro W3"/>
              <a:cs typeface="ヒラギノ角ゴ Pro W3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417513" y="3060700"/>
            <a:ext cx="8308975" cy="1576388"/>
          </a:xfrm>
          <a:prstGeom prst="rect">
            <a:avLst/>
          </a:prstGeom>
        </p:spPr>
        <p:txBody>
          <a:bodyPr/>
          <a:lstStyle/>
          <a:p>
            <a:pPr marL="285750" indent="-285750">
              <a:spcAft>
                <a:spcPts val="600"/>
              </a:spcAft>
              <a:defRPr/>
            </a:pPr>
            <a:r>
              <a:rPr lang="de-DE" dirty="0">
                <a:solidFill>
                  <a:srgbClr val="FFFFFF"/>
                </a:solidFill>
                <a:latin typeface="+mn-lt"/>
                <a:ea typeface="ヒラギノ角ゴ Pro W3" charset="0"/>
                <a:cs typeface="ヒラギノ角ゴ Pro W3" charset="0"/>
              </a:rPr>
              <a:t>OCT   2018</a:t>
            </a:r>
          </a:p>
          <a:p>
            <a:pPr marL="285750" indent="-285750">
              <a:spcAft>
                <a:spcPts val="600"/>
              </a:spcAft>
              <a:defRPr/>
            </a:pPr>
            <a:r>
              <a:rPr lang="de-DE" dirty="0">
                <a:solidFill>
                  <a:srgbClr val="FFFFFF"/>
                </a:solidFill>
                <a:latin typeface="+mn-lt"/>
                <a:ea typeface="ヒラギノ角ゴ Pro W3" charset="0"/>
                <a:cs typeface="ヒラギノ角ゴ Pro W3" charset="0"/>
              </a:rPr>
              <a:t>lth 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304800" y="825500"/>
            <a:ext cx="8432800" cy="17399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2 Objectives:</a:t>
            </a:r>
          </a:p>
          <a:p>
            <a:pPr marL="342900" indent="-342900">
              <a:buAutoNum type="arabicPeriod"/>
            </a:pPr>
            <a:r>
              <a:rPr lang="en-US" dirty="0"/>
              <a:t>Investigate mechanisms to enable the 3GPP system to support deployments where a SMF is not able / allowed to control UPF(s) throughout the same PLMN.</a:t>
            </a:r>
          </a:p>
          <a:p>
            <a:pPr marL="801688" lvl="1" indent="-342900"/>
            <a:r>
              <a:rPr lang="en-US" dirty="0"/>
              <a:t>Solutions are about inserting an Intermediate SMF (I-SMF) and the discussion is on the nature of the interface between A-SMF (Anchor SMF) and I-SMF (like N16 or N4??)</a:t>
            </a:r>
          </a:p>
          <a:p>
            <a:pPr marL="801688" lvl="1" indent="-342900"/>
            <a:r>
              <a:rPr lang="en-US" dirty="0"/>
              <a:t>Related with AMF, ISMF and local UPF operated by another (local) administrative entity than Anchor SMF and UPF (PSA)</a:t>
            </a:r>
          </a:p>
          <a:p>
            <a:pPr marL="801688" lvl="1" indent="-342900"/>
            <a:r>
              <a:rPr lang="en-US" dirty="0"/>
              <a:t>Nokia remark: this kind of architecture should correspond to exceptional cases (SSC mode 2 could solve many cases where a new PDU Session is controlled by a SMF in the new region)</a:t>
            </a:r>
          </a:p>
          <a:p>
            <a:pPr marL="342900" indent="-342900">
              <a:buAutoNum type="arabicPeriod" startAt="2"/>
            </a:pPr>
            <a:r>
              <a:rPr lang="en-US" dirty="0"/>
              <a:t>Study whether it is needed to enhance the capability of 5GS architecture for a UPF to be controlled by multiple SMF's (and many UPF's to be controlled by many SMFs) and, if yes, define such enhancements.</a:t>
            </a:r>
          </a:p>
          <a:p>
            <a:pPr marL="801688" lvl="1" indent="-342900"/>
            <a:r>
              <a:rPr lang="en-US" dirty="0"/>
              <a:t>Discussion mostly centered around IP @ allocation for the UE</a:t>
            </a: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SID Status: almost ready for solution evaluation (still many FFS and need to explain at high level differences between solutions that rely on the same architecture)</a:t>
            </a: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>
                <a:cs typeface="Arial" pitchFamily="34" charset="0"/>
              </a:rPr>
              <a:t>R16: FS_ETSUN  (intermediate SMF and SMF-UPF scalability)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/>
              <a:t>TR 23.726. SID SP-170743</a:t>
            </a:r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304800" y="825500"/>
            <a:ext cx="8432800" cy="73501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The main debate is on whether the I-SMF acts as a kind of V-SMF (ASMF-ISMF </a:t>
            </a:r>
            <a:r>
              <a:rPr lang="en-US" dirty="0" err="1">
                <a:ea typeface="ヒラギノ角ゴ Pro W3"/>
                <a:cs typeface="ヒラギノ角ゴ Pro W3"/>
              </a:rPr>
              <a:t>Nxx</a:t>
            </a:r>
            <a:r>
              <a:rPr lang="en-US" dirty="0">
                <a:ea typeface="ヒラギノ角ゴ Pro W3"/>
                <a:cs typeface="ヒラギノ角ゴ Pro W3"/>
              </a:rPr>
              <a:t> interface is like or based on upgraded N16 ) or as a N4 proxy (ASMF-ISMF interface is like or based on upgraded N4).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dirty="0">
                <a:ea typeface="ヒラギノ角ゴ Pro W3"/>
                <a:cs typeface="ヒラギノ角ゴ Pro W3"/>
              </a:rPr>
              <a:t>In case of traffic offload (UL CL/ BP) how are  (sol 13 or 15)</a:t>
            </a:r>
          </a:p>
          <a:p>
            <a:pPr marL="744538" lvl="1" indent="-285750" eaLnBrk="1" hangingPunct="1"/>
            <a:r>
              <a:rPr lang="en-US" dirty="0">
                <a:ea typeface="ヒラギノ角ゴ Pro W3"/>
              </a:rPr>
              <a:t>Offload policies sent to I-SMF</a:t>
            </a:r>
          </a:p>
          <a:p>
            <a:pPr marL="744538" lvl="1" indent="-285750" eaLnBrk="1" hangingPunct="1"/>
            <a:r>
              <a:rPr lang="en-US" dirty="0">
                <a:ea typeface="ヒラギノ角ゴ Pro W3"/>
              </a:rPr>
              <a:t>Usage monitoring reporting sent from local UPF to CHF</a:t>
            </a:r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Other debates e.g.: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dirty="0">
                <a:ea typeface="ヒラギノ角ゴ Pro W3"/>
                <a:cs typeface="ヒラギノ角ゴ Pro W3"/>
              </a:rPr>
              <a:t>Which entity selects ISMF (ASMF or AMF)? Based on which information?</a:t>
            </a: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 dirty="0">
                <a:cs typeface="Arial" pitchFamily="34" charset="0"/>
              </a:rPr>
              <a:t>R16: FS_ETSUN  / intermediate SMF ISMF controlling the local UPF(s)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/>
              <a:t>Overview/issues</a:t>
            </a:r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46654"/>
              </p:ext>
            </p:extLst>
          </p:nvPr>
        </p:nvGraphicFramePr>
        <p:xfrm>
          <a:off x="249238" y="2736850"/>
          <a:ext cx="4322762" cy="200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0" name="Visio" r:id="rId3" imgW="8134313" imgH="3803825" progId="Visio.Drawing.11">
                  <p:embed/>
                </p:oleObj>
              </mc:Choice>
              <mc:Fallback>
                <p:oleObj name="Visio" r:id="rId3" imgW="8134313" imgH="3803825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2736850"/>
                        <a:ext cx="4322762" cy="20081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20F426A-9AB4-456B-87DF-C80979247EAC}"/>
              </a:ext>
            </a:extLst>
          </p:cNvPr>
          <p:cNvCxnSpPr>
            <a:cxnSpLocks/>
          </p:cNvCxnSpPr>
          <p:nvPr/>
        </p:nvCxnSpPr>
        <p:spPr>
          <a:xfrm>
            <a:off x="4448175" y="2671763"/>
            <a:ext cx="0" cy="2471737"/>
          </a:xfrm>
          <a:prstGeom prst="line">
            <a:avLst/>
          </a:prstGeom>
          <a:ln w="635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3D0A1EF9-1C08-4332-91F0-3B64361C2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557572"/>
              </p:ext>
            </p:extLst>
          </p:nvPr>
        </p:nvGraphicFramePr>
        <p:xfrm>
          <a:off x="4721225" y="2670175"/>
          <a:ext cx="4329113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1" name="Visio" r:id="rId5" imgW="8145360" imgH="3810240" progId="Visio.Drawing.11">
                  <p:embed/>
                </p:oleObj>
              </mc:Choice>
              <mc:Fallback>
                <p:oleObj name="Visio" r:id="rId5" imgW="8145360" imgH="3810240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225" y="2670175"/>
                        <a:ext cx="4329113" cy="20113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3D6E8EB-76C9-4B24-9635-72BB82DD42EC}"/>
              </a:ext>
            </a:extLst>
          </p:cNvPr>
          <p:cNvSpPr/>
          <p:nvPr/>
        </p:nvSpPr>
        <p:spPr>
          <a:xfrm>
            <a:off x="1590739" y="4745033"/>
            <a:ext cx="15159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</a:t>
            </a:r>
          </a:p>
          <a:p>
            <a:r>
              <a:rPr lang="en-US" sz="1100" dirty="0"/>
              <a:t>sol 1/6  (+sol 13/15)</a:t>
            </a:r>
            <a:endParaRPr lang="fr-FR" sz="1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A03254-52B1-415A-94A0-A308A2D45FB3}"/>
              </a:ext>
            </a:extLst>
          </p:cNvPr>
          <p:cNvSpPr/>
          <p:nvPr/>
        </p:nvSpPr>
        <p:spPr>
          <a:xfrm>
            <a:off x="5789676" y="4745033"/>
            <a:ext cx="98482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N4</a:t>
            </a:r>
          </a:p>
          <a:p>
            <a:r>
              <a:rPr lang="en-US" sz="1100" dirty="0"/>
              <a:t>Sol 5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960017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59267" y="825500"/>
            <a:ext cx="8678333" cy="73501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err="1">
                <a:ea typeface="ヒラギノ角ゴ Pro W3"/>
                <a:cs typeface="ヒラギノ角ゴ Pro W3"/>
              </a:rPr>
              <a:t>Nxx</a:t>
            </a:r>
            <a:r>
              <a:rPr lang="en-US" dirty="0">
                <a:ea typeface="ヒラギノ角ゴ Pro W3"/>
                <a:cs typeface="ヒラギノ角ゴ Pro W3"/>
              </a:rPr>
              <a:t> like N16</a:t>
            </a:r>
          </a:p>
          <a:p>
            <a:pPr lvl="1" eaLnBrk="1" hangingPunct="1"/>
            <a:r>
              <a:rPr lang="en-US" dirty="0">
                <a:ea typeface="ヒラギノ角ゴ Pro W3"/>
              </a:rPr>
              <a:t>I-SMF like VSMF (HR)  but with deltas e.g. a newly inserted  I-SMF possibly retrieves SM </a:t>
            </a:r>
            <a:r>
              <a:rPr lang="en-US" dirty="0"/>
              <a:t>context from I/</a:t>
            </a:r>
            <a:r>
              <a:rPr lang="en-US"/>
              <a:t>A-SMF or </a:t>
            </a:r>
            <a:r>
              <a:rPr lang="en-US" dirty="0"/>
              <a:t>via AMF </a:t>
            </a:r>
            <a:endParaRPr lang="fr-FR" dirty="0"/>
          </a:p>
          <a:p>
            <a:pPr lvl="1" eaLnBrk="1" hangingPunct="1"/>
            <a:r>
              <a:rPr lang="en-GB" dirty="0"/>
              <a:t>The interface between AMF and I-SMF is the existing N11 (I-SMF terminates of SM parts of NAS messages and N2)</a:t>
            </a:r>
            <a:endParaRPr lang="en-US" dirty="0">
              <a:ea typeface="ヒラギノ角ゴ Pro W3"/>
            </a:endParaRPr>
          </a:p>
          <a:p>
            <a:pPr lvl="1" eaLnBrk="1" hangingPunct="1"/>
            <a:r>
              <a:rPr lang="en-US" dirty="0">
                <a:ea typeface="ヒラギノ角ゴ Pro W3"/>
                <a:cs typeface="ヒラギノ角ゴ Pro W3"/>
              </a:rPr>
              <a:t>Only one CP interface between the local administration domain and the administration domain of the A-SMF and PSA</a:t>
            </a:r>
          </a:p>
          <a:p>
            <a:pPr lvl="1" eaLnBrk="1" hangingPunct="1"/>
            <a:r>
              <a:rPr lang="en-US" dirty="0">
                <a:ea typeface="ヒラギノ角ゴ Pro W3"/>
              </a:rPr>
              <a:t>IDLE-CONNECTED transitions and HO involve only one SMF / one interface: N11</a:t>
            </a:r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US" dirty="0" err="1">
                <a:ea typeface="ヒラギノ角ゴ Pro W3"/>
                <a:cs typeface="ヒラギノ角ゴ Pro W3"/>
              </a:rPr>
              <a:t>Nxx</a:t>
            </a:r>
            <a:r>
              <a:rPr lang="en-US" dirty="0">
                <a:ea typeface="ヒラギノ角ゴ Pro W3"/>
                <a:cs typeface="ヒラギノ角ゴ Pro W3"/>
              </a:rPr>
              <a:t> like N4</a:t>
            </a:r>
          </a:p>
          <a:p>
            <a:pPr lvl="1" eaLnBrk="1" hangingPunct="1"/>
            <a:r>
              <a:rPr lang="en-US" dirty="0">
                <a:ea typeface="ヒラギノ角ゴ Pro W3"/>
                <a:cs typeface="ヒラギノ角ゴ Pro W3"/>
              </a:rPr>
              <a:t>AMF possibly not impacted when I-SMF selected by A-SMF (</a:t>
            </a:r>
            <a:r>
              <a:rPr lang="en-US" dirty="0">
                <a:ea typeface="ヒラギノ角ゴ Pro W3"/>
              </a:rPr>
              <a:t>another administration domain</a:t>
            </a:r>
            <a:r>
              <a:rPr lang="en-US" dirty="0">
                <a:ea typeface="ヒラギノ角ゴ Pro W3"/>
                <a:cs typeface="ヒラギノ角ゴ Pro W3"/>
              </a:rPr>
              <a:t>); I-SMF has no NAS knowledge</a:t>
            </a:r>
          </a:p>
          <a:p>
            <a:pPr lvl="1" eaLnBrk="1" hangingPunct="1"/>
            <a:r>
              <a:rPr lang="en-US" dirty="0">
                <a:ea typeface="ヒラギノ角ゴ Pro W3"/>
              </a:rPr>
              <a:t>2 CP interfaces between the local administration domain and the administration domain of the A-SMF and PSA (IOT)</a:t>
            </a:r>
          </a:p>
          <a:p>
            <a:pPr lvl="1" eaLnBrk="1" hangingPunct="1"/>
            <a:r>
              <a:rPr lang="en-US" dirty="0"/>
              <a:t>IDLE-CONNECTED transitions and HO involve 2 SMF / 2 interfaces: N11 and </a:t>
            </a:r>
            <a:r>
              <a:rPr lang="en-US" dirty="0" err="1"/>
              <a:t>Nxx</a:t>
            </a:r>
            <a:r>
              <a:rPr lang="en-US" dirty="0"/>
              <a:t> (signaling cost and delay)</a:t>
            </a:r>
          </a:p>
          <a:p>
            <a:pPr lvl="1" eaLnBrk="1" hangingPunct="1"/>
            <a:endParaRPr lang="en-US" dirty="0">
              <a:ea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 dirty="0">
                <a:cs typeface="Arial" pitchFamily="34" charset="0"/>
              </a:rPr>
              <a:t>R16: FS_ETSUN  / intermediate SMF: I-SMF controlling the local UPF(s)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/>
              <a:t>N16 or </a:t>
            </a:r>
            <a:r>
              <a:rPr lang="en-US" dirty="0" err="1"/>
              <a:t>Nxx</a:t>
            </a:r>
            <a:r>
              <a:rPr lang="en-US" dirty="0"/>
              <a:t> like N4 (not discussing PCF/CHF aspects)</a:t>
            </a:r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534697"/>
              </p:ext>
            </p:extLst>
          </p:nvPr>
        </p:nvGraphicFramePr>
        <p:xfrm>
          <a:off x="290513" y="3240088"/>
          <a:ext cx="3997325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2" name="Visio" r:id="rId3" imgW="8145360" imgH="3810240" progId="Visio.Drawing.11">
                  <p:embed/>
                </p:oleObj>
              </mc:Choice>
              <mc:Fallback>
                <p:oleObj name="Visio" r:id="rId3" imgW="8145360" imgH="3810240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3" y="3240088"/>
                        <a:ext cx="3997325" cy="18573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3D0A1EF9-1C08-4332-91F0-3B64361C2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428342"/>
              </p:ext>
            </p:extLst>
          </p:nvPr>
        </p:nvGraphicFramePr>
        <p:xfrm>
          <a:off x="4721225" y="3240088"/>
          <a:ext cx="3997325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3" name="Visio" r:id="rId5" imgW="8145360" imgH="3810240" progId="Visio.Drawing.11">
                  <p:embed/>
                </p:oleObj>
              </mc:Choice>
              <mc:Fallback>
                <p:oleObj name="Visio" r:id="rId5" imgW="8145360" imgH="3810240" progId="Visio.Drawing.11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3D0A1EF9-1C08-4332-91F0-3B64361C2E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225" y="3240088"/>
                        <a:ext cx="3997325" cy="18573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3D6E8EB-76C9-4B24-9635-72BB82DD42EC}"/>
              </a:ext>
            </a:extLst>
          </p:cNvPr>
          <p:cNvSpPr/>
          <p:nvPr/>
        </p:nvSpPr>
        <p:spPr>
          <a:xfrm>
            <a:off x="3027198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</a:t>
            </a:r>
            <a:endParaRPr lang="fr-FR" sz="1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A03254-52B1-415A-94A0-A308A2D45FB3}"/>
              </a:ext>
            </a:extLst>
          </p:cNvPr>
          <p:cNvSpPr/>
          <p:nvPr/>
        </p:nvSpPr>
        <p:spPr>
          <a:xfrm>
            <a:off x="7902110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N4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92418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304800" y="825500"/>
            <a:ext cx="5647267" cy="24003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How :  </a:t>
            </a:r>
            <a:r>
              <a:rPr lang="en-US" dirty="0">
                <a:ea typeface="ヒラギノ角ゴ Pro W3"/>
              </a:rPr>
              <a:t>Offload policies </a:t>
            </a:r>
            <a:r>
              <a:rPr lang="en-US" dirty="0">
                <a:ea typeface="ヒラギノ角ゴ Pro W3"/>
                <a:cs typeface="ヒラギノ角ゴ Pro W3"/>
              </a:rPr>
              <a:t>are </a:t>
            </a:r>
            <a:r>
              <a:rPr lang="en-US" dirty="0">
                <a:ea typeface="ヒラギノ角ゴ Pro W3"/>
              </a:rPr>
              <a:t>sent to I-SMF / Usage monitoring reporting </a:t>
            </a:r>
            <a:r>
              <a:rPr lang="en-US" dirty="0">
                <a:ea typeface="ヒラギノ角ゴ Pro W3"/>
                <a:cs typeface="ヒラギノ角ゴ Pro W3"/>
              </a:rPr>
              <a:t>are</a:t>
            </a:r>
            <a:r>
              <a:rPr lang="en-US" dirty="0">
                <a:ea typeface="ヒラギノ角ゴ Pro W3"/>
              </a:rPr>
              <a:t> sent from local UPF to CHF</a:t>
            </a:r>
          </a:p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Transfer only via A-SMF (sol 4  OR sol1/6+15)</a:t>
            </a:r>
          </a:p>
          <a:p>
            <a:pPr lvl="1" eaLnBrk="1" hangingPunct="1"/>
            <a:r>
              <a:rPr lang="fr-FR" dirty="0" err="1"/>
              <a:t>Only</a:t>
            </a:r>
            <a:r>
              <a:rPr lang="fr-FR" dirty="0"/>
              <a:t> one </a:t>
            </a:r>
            <a:r>
              <a:rPr lang="fr-FR" dirty="0" err="1"/>
              <a:t>Npcf</a:t>
            </a:r>
            <a:r>
              <a:rPr lang="fr-FR" dirty="0"/>
              <a:t> / one </a:t>
            </a:r>
            <a:r>
              <a:rPr lang="fr-FR" dirty="0" err="1"/>
              <a:t>Nchf</a:t>
            </a:r>
            <a:r>
              <a:rPr lang="fr-FR" dirty="0"/>
              <a:t> (</a:t>
            </a:r>
            <a:r>
              <a:rPr lang="fr-FR" dirty="0" err="1"/>
              <a:t>simpler</a:t>
            </a:r>
            <a:r>
              <a:rPr lang="fr-FR" dirty="0"/>
              <a:t> PCF/CHF </a:t>
            </a:r>
            <a:r>
              <a:rPr lang="fr-FR" dirty="0" err="1"/>
              <a:t>likely</a:t>
            </a:r>
            <a:r>
              <a:rPr lang="fr-FR" dirty="0"/>
              <a:t> not </a:t>
            </a:r>
            <a:r>
              <a:rPr lang="fr-FR" dirty="0" err="1"/>
              <a:t>impacted</a:t>
            </a:r>
            <a:r>
              <a:rPr lang="fr-FR" dirty="0"/>
              <a:t>)</a:t>
            </a:r>
          </a:p>
          <a:p>
            <a:pPr lvl="1" eaLnBrk="1" hangingPunct="1"/>
            <a:r>
              <a:rPr lang="fr-FR" dirty="0"/>
              <a:t>But usage </a:t>
            </a:r>
            <a:r>
              <a:rPr lang="fr-FR" dirty="0" err="1"/>
              <a:t>reporting</a:t>
            </a:r>
            <a:r>
              <a:rPr lang="fr-FR" dirty="0"/>
              <a:t> </a:t>
            </a:r>
            <a:r>
              <a:rPr lang="fr-FR" dirty="0" err="1"/>
              <a:t>involves</a:t>
            </a:r>
            <a:r>
              <a:rPr lang="fr-FR" dirty="0"/>
              <a:t> one extra hop: N4+ </a:t>
            </a:r>
            <a:r>
              <a:rPr lang="fr-FR" dirty="0" err="1"/>
              <a:t>Nxx</a:t>
            </a:r>
            <a:r>
              <a:rPr lang="fr-FR" dirty="0"/>
              <a:t> + N7 or </a:t>
            </a:r>
            <a:r>
              <a:rPr lang="fr-FR" dirty="0" err="1"/>
              <a:t>Nchf</a:t>
            </a:r>
            <a:endParaRPr lang="en-US" dirty="0"/>
          </a:p>
          <a:p>
            <a:pPr eaLnBrk="1" hangingPunct="1"/>
            <a:r>
              <a:rPr lang="en-US" sz="1200" dirty="0"/>
              <a:t>Direct interface to I-SMF (sol1/6+13)</a:t>
            </a:r>
          </a:p>
          <a:p>
            <a:pPr lvl="1" eaLnBrk="1" hangingPunct="1"/>
            <a:r>
              <a:rPr lang="fr-FR" dirty="0"/>
              <a:t>Multiple </a:t>
            </a:r>
            <a:r>
              <a:rPr lang="fr-FR" dirty="0" err="1"/>
              <a:t>Npcf</a:t>
            </a:r>
            <a:r>
              <a:rPr lang="fr-FR" dirty="0"/>
              <a:t> / </a:t>
            </a:r>
            <a:r>
              <a:rPr lang="fr-FR" dirty="0" err="1"/>
              <a:t>Nchf</a:t>
            </a:r>
            <a:r>
              <a:rPr lang="fr-FR" dirty="0"/>
              <a:t> (impact to PCF/CHF </a:t>
            </a:r>
            <a:r>
              <a:rPr lang="fr-FR" dirty="0" err="1"/>
              <a:t>that</a:t>
            </a:r>
            <a:r>
              <a:rPr lang="fr-FR" dirty="0"/>
              <a:t> are </a:t>
            </a:r>
            <a:r>
              <a:rPr lang="fr-FR" dirty="0" err="1"/>
              <a:t>modified</a:t>
            </a:r>
            <a:r>
              <a:rPr lang="fr-FR" dirty="0"/>
              <a:t> to support 2 interfaces and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aware</a:t>
            </a:r>
            <a:r>
              <a:rPr lang="fr-FR" dirty="0"/>
              <a:t> of ISMF insertion/</a:t>
            </a:r>
            <a:r>
              <a:rPr lang="fr-FR" dirty="0" err="1"/>
              <a:t>removal</a:t>
            </a:r>
            <a:r>
              <a:rPr lang="fr-FR" dirty="0"/>
              <a:t>). </a:t>
            </a:r>
          </a:p>
          <a:p>
            <a:pPr lvl="1" eaLnBrk="1" hangingPunct="1"/>
            <a:r>
              <a:rPr lang="fr-FR" dirty="0"/>
              <a:t>But usage </a:t>
            </a:r>
            <a:r>
              <a:rPr lang="fr-FR" dirty="0" err="1"/>
              <a:t>reporting</a:t>
            </a:r>
            <a:r>
              <a:rPr lang="fr-FR" dirty="0"/>
              <a:t> </a:t>
            </a:r>
            <a:r>
              <a:rPr lang="fr-FR" dirty="0" err="1"/>
              <a:t>involves</a:t>
            </a:r>
            <a:r>
              <a:rPr lang="fr-FR" dirty="0"/>
              <a:t> one </a:t>
            </a:r>
            <a:r>
              <a:rPr lang="fr-FR" dirty="0" err="1"/>
              <a:t>less</a:t>
            </a:r>
            <a:r>
              <a:rPr lang="fr-FR" dirty="0"/>
              <a:t> interface: N4+ N7 or </a:t>
            </a:r>
            <a:r>
              <a:rPr lang="fr-FR" dirty="0" err="1"/>
              <a:t>Nchf</a:t>
            </a:r>
            <a:endParaRPr lang="en-US" dirty="0"/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marL="744538" lvl="1" indent="-285750"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 dirty="0">
                <a:cs typeface="Arial" pitchFamily="34" charset="0"/>
              </a:rPr>
              <a:t>R16: FS_ETSUN  / intermediate SMF: I-SMF controlling the local UPF(s)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>
                <a:ea typeface="ヒラギノ角ゴ Pro W3"/>
                <a:cs typeface="ヒラギノ角ゴ Pro W3"/>
              </a:rPr>
              <a:t>Traffic offload (UL CL/ BP)</a:t>
            </a:r>
            <a:endParaRPr lang="en-US" dirty="0"/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349561"/>
              </p:ext>
            </p:extLst>
          </p:nvPr>
        </p:nvGraphicFramePr>
        <p:xfrm>
          <a:off x="223838" y="3225800"/>
          <a:ext cx="4233862" cy="196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79" name="Visio" r:id="rId3" imgW="8134313" imgH="3803825" progId="Visio.Drawing.11">
                  <p:embed/>
                </p:oleObj>
              </mc:Choice>
              <mc:Fallback>
                <p:oleObj name="Visio" r:id="rId3" imgW="8134313" imgH="3803825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3225800"/>
                        <a:ext cx="4233862" cy="19669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D6E8EB-76C9-4B24-9635-72BB82DD42EC}"/>
              </a:ext>
            </a:extLst>
          </p:cNvPr>
          <p:cNvSpPr/>
          <p:nvPr/>
        </p:nvSpPr>
        <p:spPr>
          <a:xfrm>
            <a:off x="3128433" y="4247544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</a:t>
            </a:r>
            <a:endParaRPr lang="fr-FR" sz="11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764449-034D-4C47-B66A-56DFFAF1AC4B}"/>
              </a:ext>
            </a:extLst>
          </p:cNvPr>
          <p:cNvGrpSpPr/>
          <p:nvPr/>
        </p:nvGrpSpPr>
        <p:grpSpPr>
          <a:xfrm>
            <a:off x="5884863" y="1235075"/>
            <a:ext cx="3578225" cy="1662113"/>
            <a:chOff x="5718609" y="1803221"/>
            <a:chExt cx="3578225" cy="1662113"/>
          </a:xfrm>
        </p:grpSpPr>
        <p:graphicFrame>
          <p:nvGraphicFramePr>
            <p:cNvPr id="12" name="Object 2">
              <a:extLst>
                <a:ext uri="{FF2B5EF4-FFF2-40B4-BE49-F238E27FC236}">
                  <a16:creationId xmlns:a16="http://schemas.microsoft.com/office/drawing/2014/main" id="{3D0A1EF9-1C08-4332-91F0-3B64361C2E3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37618008"/>
                </p:ext>
              </p:extLst>
            </p:nvPr>
          </p:nvGraphicFramePr>
          <p:xfrm>
            <a:off x="5718609" y="1803221"/>
            <a:ext cx="3578225" cy="1662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9080" name="Visio" r:id="rId5" imgW="8134313" imgH="3803825" progId="Visio.Drawing.11">
                    <p:embed/>
                  </p:oleObj>
                </mc:Choice>
                <mc:Fallback>
                  <p:oleObj name="Visio" r:id="rId5" imgW="8134313" imgH="3803825" progId="Visio.Drawing.11">
                    <p:embed/>
                    <p:pic>
                      <p:nvPicPr>
                        <p:cNvPr id="12" name="Object 2">
                          <a:extLst>
                            <a:ext uri="{FF2B5EF4-FFF2-40B4-BE49-F238E27FC236}">
                              <a16:creationId xmlns:a16="http://schemas.microsoft.com/office/drawing/2014/main" id="{3D0A1EF9-1C08-4332-91F0-3B64361C2E3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18609" y="1803221"/>
                          <a:ext cx="3578225" cy="1662113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FA03254-52B1-415A-94A0-A308A2D45FB3}"/>
                </a:ext>
              </a:extLst>
            </p:cNvPr>
            <p:cNvSpPr/>
            <p:nvPr/>
          </p:nvSpPr>
          <p:spPr>
            <a:xfrm>
              <a:off x="8110252" y="2634167"/>
              <a:ext cx="98482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/>
                <a:t>Nxx</a:t>
              </a:r>
              <a:r>
                <a:rPr lang="en-US" sz="1100" dirty="0"/>
                <a:t> like N4 </a:t>
              </a:r>
              <a:endParaRPr lang="fr-FR" sz="1100" dirty="0"/>
            </a:p>
          </p:txBody>
        </p:sp>
      </p:grpSp>
      <p:graphicFrame>
        <p:nvGraphicFramePr>
          <p:cNvPr id="11" name="Object 2">
            <a:extLst>
              <a:ext uri="{FF2B5EF4-FFF2-40B4-BE49-F238E27FC236}">
                <a16:creationId xmlns:a16="http://schemas.microsoft.com/office/drawing/2014/main" id="{F56C7F26-206A-425A-A30C-82900B8A7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247606"/>
              </p:ext>
            </p:extLst>
          </p:nvPr>
        </p:nvGraphicFramePr>
        <p:xfrm>
          <a:off x="4624647" y="3081867"/>
          <a:ext cx="4344040" cy="201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81" name="Visio" r:id="rId7" imgW="8134313" imgH="3803825" progId="Visio.Drawing.11">
                  <p:embed/>
                </p:oleObj>
              </mc:Choice>
              <mc:Fallback>
                <p:oleObj name="Visio" r:id="rId7" imgW="8134313" imgH="3803825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4647" y="3081867"/>
                        <a:ext cx="4344040" cy="201780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6B949BE9-5B01-472F-9DEB-344B45E9C32B}"/>
              </a:ext>
            </a:extLst>
          </p:cNvPr>
          <p:cNvSpPr/>
          <p:nvPr/>
        </p:nvSpPr>
        <p:spPr>
          <a:xfrm>
            <a:off x="7857068" y="3908849"/>
            <a:ext cx="1232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with multiple CHF/PCF </a:t>
            </a:r>
            <a:r>
              <a:rPr lang="en-US" sz="1100" dirty="0" err="1"/>
              <a:t>itf</a:t>
            </a:r>
            <a:r>
              <a:rPr lang="en-US" sz="1100" dirty="0"/>
              <a:t>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2749955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304800" y="825500"/>
            <a:ext cx="8432800" cy="73501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dirty="0"/>
              <a:t>When a SMF registers its services with the NRF, or when OAM provisions the NRF, the SMF Service Area is provided and stored in NRF; the NF selecting the I-SMF provides the UE location (e.g. TA) in the SMF discovery procedure towards NRF. </a:t>
            </a:r>
          </a:p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By AMF (fits well with </a:t>
            </a:r>
            <a:r>
              <a:rPr lang="en-US" dirty="0" err="1">
                <a:ea typeface="ヒラギノ角ゴ Pro W3"/>
                <a:cs typeface="ヒラギノ角ゴ Pro W3"/>
              </a:rPr>
              <a:t>Nxx</a:t>
            </a:r>
            <a:r>
              <a:rPr lang="en-US" dirty="0">
                <a:ea typeface="ヒラギノ角ゴ Pro W3"/>
                <a:cs typeface="ヒラギノ角ゴ Pro W3"/>
              </a:rPr>
              <a:t> like N16)</a:t>
            </a:r>
          </a:p>
          <a:p>
            <a:pPr lvl="1" eaLnBrk="1" hangingPunct="1"/>
            <a:r>
              <a:rPr lang="fr-FR" dirty="0">
                <a:ea typeface="ヒラギノ角ゴ Pro W3"/>
              </a:rPr>
              <a:t>Like VSMF </a:t>
            </a:r>
            <a:r>
              <a:rPr lang="fr-FR" dirty="0" err="1">
                <a:ea typeface="ヒラギノ角ゴ Pro W3"/>
              </a:rPr>
              <a:t>selection</a:t>
            </a:r>
            <a:r>
              <a:rPr lang="fr-FR" dirty="0">
                <a:ea typeface="ヒラギノ角ゴ Pro W3"/>
              </a:rPr>
              <a:t>. </a:t>
            </a:r>
            <a:r>
              <a:rPr lang="fr-FR" dirty="0" err="1">
                <a:ea typeface="ヒラギノ角ゴ Pro W3"/>
              </a:rPr>
              <a:t>Done</a:t>
            </a:r>
            <a:r>
              <a:rPr lang="fr-FR" dirty="0">
                <a:ea typeface="ヒラギノ角ゴ Pro W3"/>
              </a:rPr>
              <a:t> in the local administrative </a:t>
            </a:r>
            <a:r>
              <a:rPr lang="fr-FR" dirty="0" err="1">
                <a:ea typeface="ヒラギノ角ゴ Pro W3"/>
              </a:rPr>
              <a:t>domain</a:t>
            </a:r>
            <a:r>
              <a:rPr lang="fr-FR" dirty="0">
                <a:ea typeface="ヒラギノ角ゴ Pro W3"/>
              </a:rPr>
              <a:t> of the ISMF</a:t>
            </a:r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By A-SMF (fits well with </a:t>
            </a:r>
            <a:r>
              <a:rPr lang="en-US" dirty="0" err="1">
                <a:ea typeface="ヒラギノ角ゴ Pro W3"/>
                <a:cs typeface="ヒラギノ角ゴ Pro W3"/>
              </a:rPr>
              <a:t>Nxx</a:t>
            </a:r>
            <a:r>
              <a:rPr lang="en-US" dirty="0">
                <a:ea typeface="ヒラギノ角ゴ Pro W3"/>
                <a:cs typeface="ヒラギノ角ゴ Pro W3"/>
              </a:rPr>
              <a:t> like N4)</a:t>
            </a: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 dirty="0">
                <a:cs typeface="Arial" pitchFamily="34" charset="0"/>
              </a:rPr>
              <a:t>R16: FS_ETSUN  / intermediate SMF: I-SMF controlling the local UPF(s)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/>
              <a:t>ISMF selection</a:t>
            </a:r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124677"/>
              </p:ext>
            </p:extLst>
          </p:nvPr>
        </p:nvGraphicFramePr>
        <p:xfrm>
          <a:off x="249238" y="3398656"/>
          <a:ext cx="3653860" cy="169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6" name="Visio" r:id="rId3" imgW="8134313" imgH="3803825" progId="Visio.Drawing.11">
                  <p:embed/>
                </p:oleObj>
              </mc:Choice>
              <mc:Fallback>
                <p:oleObj name="Visio" r:id="rId3" imgW="8134313" imgH="3803825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398656"/>
                        <a:ext cx="3653860" cy="169722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3D0A1EF9-1C08-4332-91F0-3B64361C2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015225"/>
              </p:ext>
            </p:extLst>
          </p:nvPr>
        </p:nvGraphicFramePr>
        <p:xfrm>
          <a:off x="4724400" y="3434022"/>
          <a:ext cx="3578028" cy="1661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7" name="Visio" r:id="rId5" imgW="8134313" imgH="3803825" progId="Visio.Drawing.11">
                  <p:embed/>
                </p:oleObj>
              </mc:Choice>
              <mc:Fallback>
                <p:oleObj name="Visio" r:id="rId5" imgW="8134313" imgH="3803825" progId="Visio.Drawing.11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3D0A1EF9-1C08-4332-91F0-3B64361C2E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434022"/>
                        <a:ext cx="3578028" cy="16618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3D6E8EB-76C9-4B24-9635-72BB82DD42EC}"/>
              </a:ext>
            </a:extLst>
          </p:cNvPr>
          <p:cNvSpPr/>
          <p:nvPr/>
        </p:nvSpPr>
        <p:spPr>
          <a:xfrm>
            <a:off x="2911582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</a:t>
            </a:r>
            <a:endParaRPr lang="fr-FR" sz="1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A03254-52B1-415A-94A0-A308A2D45FB3}"/>
              </a:ext>
            </a:extLst>
          </p:cNvPr>
          <p:cNvSpPr/>
          <p:nvPr/>
        </p:nvSpPr>
        <p:spPr>
          <a:xfrm>
            <a:off x="7477200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N4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5445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Placeholder 2"/>
          <p:cNvSpPr>
            <a:spLocks noGrp="1"/>
          </p:cNvSpPr>
          <p:nvPr>
            <p:ph type="body" sz="quarter" idx="16"/>
          </p:nvPr>
        </p:nvSpPr>
        <p:spPr bwMode="auto">
          <a:xfrm>
            <a:off x="304800" y="825500"/>
            <a:ext cx="8432800" cy="73501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Need to fine tune the call flows (how does I-SMF retrieve the context at change of I-SMF) but can be done later once other </a:t>
            </a:r>
            <a:r>
              <a:rPr lang="en-US">
                <a:ea typeface="ヒラギノ角ゴ Pro W3"/>
                <a:cs typeface="ヒラギノ角ゴ Pro W3"/>
              </a:rPr>
              <a:t>decisions taken</a:t>
            </a:r>
            <a:endParaRPr lang="en-US" dirty="0">
              <a:ea typeface="ヒラギノ角ゴ Pro W3"/>
              <a:cs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</a:endParaRPr>
          </a:p>
          <a:p>
            <a:pPr lvl="1" eaLnBrk="1" hangingPunct="1"/>
            <a:endParaRPr lang="en-US" dirty="0">
              <a:ea typeface="ヒラギノ角ゴ Pro W3"/>
              <a:cs typeface="ヒラギノ角ゴ Pro W3"/>
            </a:endParaRPr>
          </a:p>
          <a:p>
            <a:pPr eaLnBrk="1" hangingPunct="1"/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9221" name="Title 3"/>
          <p:cNvSpPr>
            <a:spLocks noGrp="1"/>
          </p:cNvSpPr>
          <p:nvPr>
            <p:ph type="title"/>
          </p:nvPr>
        </p:nvSpPr>
        <p:spPr>
          <a:xfrm>
            <a:off x="293688" y="136525"/>
            <a:ext cx="8308975" cy="309563"/>
          </a:xfrm>
        </p:spPr>
        <p:txBody>
          <a:bodyPr/>
          <a:lstStyle/>
          <a:p>
            <a:pPr eaLnBrk="1" hangingPunct="1"/>
            <a:r>
              <a:rPr lang="en-US" dirty="0">
                <a:cs typeface="Arial" pitchFamily="34" charset="0"/>
              </a:rPr>
              <a:t>R16: FS_ETSUN  / intermediate SMF: I-SMF controlling the local UPF(s)</a:t>
            </a:r>
          </a:p>
        </p:txBody>
      </p:sp>
      <p:sp>
        <p:nvSpPr>
          <p:cNvPr id="2" name="Text Placeholder 1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293688" y="446088"/>
            <a:ext cx="8308975" cy="309562"/>
          </a:xfrm>
        </p:spPr>
        <p:txBody>
          <a:bodyPr anchor="t"/>
          <a:lstStyle/>
          <a:p>
            <a:pPr>
              <a:defRPr/>
            </a:pPr>
            <a:r>
              <a:rPr lang="en-US" dirty="0"/>
              <a:t>Other points</a:t>
            </a:r>
          </a:p>
        </p:txBody>
      </p:sp>
      <p:sp>
        <p:nvSpPr>
          <p:cNvPr id="922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/>
          </p:nvPr>
        </p:nvGraphicFramePr>
        <p:xfrm>
          <a:off x="249238" y="3398656"/>
          <a:ext cx="3653860" cy="169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86" name="Visio" r:id="rId3" imgW="8134313" imgH="3803825" progId="Visio.Drawing.11">
                  <p:embed/>
                </p:oleObj>
              </mc:Choice>
              <mc:Fallback>
                <p:oleObj name="Visio" r:id="rId3" imgW="8134313" imgH="3803825" progId="Visio.Drawing.11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398656"/>
                        <a:ext cx="3653860" cy="169722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152400" y="-16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3D0A1EF9-1C08-4332-91F0-3B64361C2E3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724400" y="3434022"/>
          <a:ext cx="3578028" cy="1661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87" name="Visio" r:id="rId5" imgW="8134313" imgH="3803825" progId="Visio.Drawing.11">
                  <p:embed/>
                </p:oleObj>
              </mc:Choice>
              <mc:Fallback>
                <p:oleObj name="Visio" r:id="rId5" imgW="8134313" imgH="3803825" progId="Visio.Drawing.11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3D0A1EF9-1C08-4332-91F0-3B64361C2E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434022"/>
                        <a:ext cx="3578028" cy="16618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3D6E8EB-76C9-4B24-9635-72BB82DD42EC}"/>
              </a:ext>
            </a:extLst>
          </p:cNvPr>
          <p:cNvSpPr/>
          <p:nvPr/>
        </p:nvSpPr>
        <p:spPr>
          <a:xfrm>
            <a:off x="2911582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N16 </a:t>
            </a:r>
            <a:endParaRPr lang="fr-FR" sz="1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A03254-52B1-415A-94A0-A308A2D45FB3}"/>
              </a:ext>
            </a:extLst>
          </p:cNvPr>
          <p:cNvSpPr/>
          <p:nvPr/>
        </p:nvSpPr>
        <p:spPr>
          <a:xfrm>
            <a:off x="7477200" y="4362955"/>
            <a:ext cx="98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Nxx</a:t>
            </a:r>
            <a:r>
              <a:rPr lang="en-US" sz="1100" dirty="0"/>
              <a:t> like N4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862776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661400" y="292100"/>
            <a:ext cx="250825" cy="22066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4.xml><?xml version="1.0" encoding="utf-8"?>
<a:theme xmlns:a="http://schemas.openxmlformats.org/drawingml/2006/main" name="NET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6213" marR="0" indent="-176213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98B7F717-C75F-4105-973B-6C30F016FCD1}"/>
    </a:ext>
  </a:extLst>
</a:theme>
</file>

<file path=ppt/theme/theme5.xml><?xml version="1.0" encoding="utf-8"?>
<a:theme xmlns:a="http://schemas.openxmlformats.org/drawingml/2006/main" name="3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6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.1" id="{655C0B4C-DD58-4366-A06D-BF0A1B81A469}" vid="{6AA74208-B53C-4696-ADC1-7541119D5A96}"/>
    </a:ext>
  </a:extLst>
</a:theme>
</file>

<file path=ppt/theme/theme7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8.xml><?xml version="1.0" encoding="utf-8"?>
<a:theme xmlns:a="http://schemas.openxmlformats.org/drawingml/2006/main" name="CORP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2" id="{840FC543-C238-4FED-92EA-2BEC9CD3F5D0}" vid="{F94389EA-89C2-41DD-8CDB-2D0B8D8880D2}"/>
    </a:ext>
  </a:extLst>
</a:theme>
</file>

<file path=ppt/theme/theme9.xml><?xml version="1.0" encoding="utf-8"?>
<a:theme xmlns:a="http://schemas.openxmlformats.org/drawingml/2006/main" name="Nokia PowerPoint Template Nokia Pure v25">
  <a:themeElements>
    <a:clrScheme name="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682E8"/>
        </a:solidFill>
        <a:ln w="28575">
          <a:noFill/>
        </a:ln>
      </a:spPr>
      <a:bodyPr wrap="none" rtlCol="0" anchor="ctr">
        <a:noAutofit/>
      </a:bodyPr>
      <a:lstStyle>
        <a:defPPr algn="ctr" fontAlgn="auto">
          <a:spcBef>
            <a:spcPts val="0"/>
          </a:spcBef>
          <a:spcAft>
            <a:spcPts val="0"/>
          </a:spcAft>
          <a:defRPr sz="1600" dirty="0" smtClean="0">
            <a:solidFill>
              <a:schemeClr val="bg1"/>
            </a:solidFill>
            <a:latin typeface="+mn-lt"/>
          </a:defRPr>
        </a:defPPr>
      </a:lstStyle>
    </a:spDef>
    <a:lnDef>
      <a:spPr>
        <a:ln w="28575" cmpd="sng">
          <a:solidFill>
            <a:schemeClr val="tx2"/>
          </a:solidFill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>
    <Information xmlns="3b34c8f0-1ef5-4d1e-bb66-517ce7fe7356" xsi:nil="true"/>
    <HideFromDelve xmlns="71c5aaf6-e6ce-465b-b873-5148d2a4c105">false</HideFromDelve>
    <Associated_x0020_Task xmlns="3b34c8f0-1ef5-4d1e-bb66-517ce7fe7356"/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9" ma:contentTypeDescription="Create a new document." ma:contentTypeScope="" ma:versionID="e0d55113c6e8f39bf784a8252a0486fb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06dd9c166754d589e9a4cda81e4aaf9b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41BB56-4B4E-4F07-B80D-DB79FA182F89}">
  <ds:schemaRefs>
    <ds:schemaRef ds:uri="http://schemas.microsoft.com/office/infopath/2007/PartnerControls"/>
    <ds:schemaRef ds:uri="http://purl.org/dc/elements/1.1/"/>
    <ds:schemaRef ds:uri="3b34c8f0-1ef5-4d1e-bb66-517ce7fe7356"/>
    <ds:schemaRef ds:uri="http://schemas.microsoft.com/office/2006/metadata/properties"/>
    <ds:schemaRef ds:uri="71c5aaf6-e6ce-465b-b873-5148d2a4c105"/>
    <ds:schemaRef ds:uri="http://purl.org/dc/terms/"/>
    <ds:schemaRef ds:uri="http://www.w3.org/XML/1998/namespace"/>
    <ds:schemaRef ds:uri="f659f8e2-1f61-4f73-8f5e-1b768c00d15a"/>
    <ds:schemaRef ds:uri="http://schemas.microsoft.com/office/2006/documentManagement/types"/>
    <ds:schemaRef ds:uri="a3840f4f-04be-43d1-b2ef-6ff1382503c7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690D1BA-43DF-47A5-9B61-B433E8381EB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C012B61-1230-4134-9CE2-D885B8C1997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5B7F757-AEC6-40F4-A76E-974043DA23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On-screen Show (16:9)</PresentationFormat>
  <Paragraphs>74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8" baseType="lpstr">
      <vt:lpstr>Arial</vt:lpstr>
      <vt:lpstr>Arial Unicode MS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ヒラギノ角ゴ Pro W3</vt:lpstr>
      <vt:lpstr>NokiaTemplate</vt:lpstr>
      <vt:lpstr>Nokia Master Blue Background</vt:lpstr>
      <vt:lpstr>1_NokiaTemplate</vt:lpstr>
      <vt:lpstr>NET_PPT_Temp_Pure_V31</vt:lpstr>
      <vt:lpstr>3_NokiaTemplate</vt:lpstr>
      <vt:lpstr>Nokia_Pure_PPT_CORP_V2</vt:lpstr>
      <vt:lpstr>11_PPT_Example_Newtheme_v30</vt:lpstr>
      <vt:lpstr>CORP_PPT_Temp_Pure_V31</vt:lpstr>
      <vt:lpstr>Nokia PowerPoint Template Nokia Pure v25</vt:lpstr>
      <vt:lpstr>think-cell Slide</vt:lpstr>
      <vt:lpstr>Visio</vt:lpstr>
      <vt:lpstr>PowerPoint Presentation</vt:lpstr>
      <vt:lpstr>R16: FS_ETSUN  (intermediate SMF and SMF-UPF scalability)</vt:lpstr>
      <vt:lpstr>R16: FS_ETSUN  / intermediate SMF ISMF controlling the local UPF(s)</vt:lpstr>
      <vt:lpstr>R16: FS_ETSUN  / intermediate SMF: I-SMF controlling the local UPF(s)</vt:lpstr>
      <vt:lpstr>R16: FS_ETSUN  / intermediate SMF: I-SMF controlling the local UPF(s)</vt:lpstr>
      <vt:lpstr>R16: FS_ETSUN  / intermediate SMF: I-SMF controlling the local UPF(s)</vt:lpstr>
      <vt:lpstr>R16: FS_ETSUN  / intermediate SMF: I-SMF controlling the local UPF(s)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23</cp:revision>
  <dcterms:modified xsi:type="dcterms:W3CDTF">2018-10-08T20:40:28Z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0x010100B82721952339BD4AA67475AA1B500C36</vt:lpwstr>
  </property>
  <property fmtid="{D5CDD505-2E9C-101B-9397-08002B2CF9AE}" pid="3" name="_dlc_DocIdItemGuid">
    <vt:lpwstr>29b65adb-d5ca-45bb-bde8-5054315d61eb</vt:lpwstr>
  </property>
  <property fmtid="{D5CDD505-2E9C-101B-9397-08002B2CF9AE}" pid="4" name="_dlc_DocId">
    <vt:lpwstr>5AIRPNAIUNRU-2028481721-1054</vt:lpwstr>
  </property>
  <property fmtid="{D5CDD505-2E9C-101B-9397-08002B2CF9AE}" pid="5" name="_dlc_DocIdUrl">
    <vt:lpwstr>https://nokia.sharepoint.com/sites/c5g/e2earch/_layouts/15/DocIdRedir.aspx?ID=5AIRPNAIUNRU-2028481721-1054, 5AIRPNAIUNRU-2028481721-1054</vt:lpwstr>
  </property>
</Properties>
</file>